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tags/tag1.xml" ContentType="application/vnd.openxmlformats-officedocument.presentationml.tags+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08" r:id="rId1"/>
  </p:sldMasterIdLst>
  <p:notesMasterIdLst>
    <p:notesMasterId r:id="rId14"/>
  </p:notesMasterIdLst>
  <p:sldIdLst>
    <p:sldId id="256" r:id="rId2"/>
    <p:sldId id="257" r:id="rId3"/>
    <p:sldId id="258" r:id="rId4"/>
    <p:sldId id="268" r:id="rId5"/>
    <p:sldId id="259" r:id="rId6"/>
    <p:sldId id="261" r:id="rId7"/>
    <p:sldId id="262" r:id="rId8"/>
    <p:sldId id="263" r:id="rId9"/>
    <p:sldId id="264" r:id="rId10"/>
    <p:sldId id="265" r:id="rId11"/>
    <p:sldId id="266" r:id="rId12"/>
    <p:sldId id="267" r:id="rId13"/>
  </p:sldIdLst>
  <p:sldSz cx="9144000" cy="6858000" type="screen4x3"/>
  <p:notesSz cx="6858000" cy="9144000"/>
  <p:custDataLst>
    <p:tags r:id="rId15"/>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74373" autoAdjust="0"/>
  </p:normalViewPr>
  <p:slideViewPr>
    <p:cSldViewPr>
      <p:cViewPr varScale="1">
        <p:scale>
          <a:sx n="52" d="100"/>
          <a:sy n="52" d="100"/>
        </p:scale>
        <p:origin x="-126"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gs" Target="tags/tag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5DCBF70-E6A9-4FB1-878C-671E61A10FFC}" type="datetimeFigureOut">
              <a:rPr lang="en-US" smtClean="0"/>
              <a:pPr/>
              <a:t>12/5/2011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E6D1BA3-6C0D-4EE0-9ED5-F5DF355F5064}"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t>Servicers must first consider Borrowers for a HAMP Modification and then for a B65 Modification or other home retention workout options before considering them for foreclosure alternatives under HAFA. A Mortgage meets the basic eligibility criteria for HAFA if all of the conditions listed on the following slides are met</a:t>
            </a:r>
          </a:p>
          <a:p>
            <a:endParaRPr lang="en-US" dirty="0"/>
          </a:p>
        </p:txBody>
      </p:sp>
      <p:sp>
        <p:nvSpPr>
          <p:cNvPr id="4" name="Slide Number Placeholder 3"/>
          <p:cNvSpPr>
            <a:spLocks noGrp="1"/>
          </p:cNvSpPr>
          <p:nvPr>
            <p:ph type="sldNum" sz="quarter" idx="10"/>
          </p:nvPr>
        </p:nvSpPr>
        <p:spPr/>
        <p:txBody>
          <a:bodyPr/>
          <a:lstStyle/>
          <a:p>
            <a:fld id="{CE6D1BA3-6C0D-4EE0-9ED5-F5DF355F5064}" type="slidenum">
              <a:rPr lang="en-US" smtClean="0"/>
              <a:pPr/>
              <a:t>2</a:t>
            </a:fld>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t>After the Servicer has determined the Borrower is ineligible for a HAFA Short Sale, the Servicer must consider the Borrower for a B65 Short Payoff.</a:t>
            </a:r>
          </a:p>
        </p:txBody>
      </p:sp>
      <p:sp>
        <p:nvSpPr>
          <p:cNvPr id="4" name="Slide Number Placeholder 3"/>
          <p:cNvSpPr>
            <a:spLocks noGrp="1"/>
          </p:cNvSpPr>
          <p:nvPr>
            <p:ph type="sldNum" sz="quarter" idx="10"/>
          </p:nvPr>
        </p:nvSpPr>
        <p:spPr/>
        <p:txBody>
          <a:bodyPr/>
          <a:lstStyle/>
          <a:p>
            <a:fld id="{CE6D1BA3-6C0D-4EE0-9ED5-F5DF355F5064}" type="slidenum">
              <a:rPr lang="en-US" smtClean="0"/>
              <a:pPr/>
              <a:t>12</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t>The Mortgage is a First Lien owned, securitized or guaranteed by Freddie Mac originated on or before January 1, 2009, including super conforming Mortgages and Conforming Jumbo Mortgages sold to Freddie Mac under a Seller's negotiated Purchase Documents, which are secured by 1- to 4-unit single-family Primary Residences, including Condominium Units and Guide-eligible Manufactured Homes that are not abandoned, condemned or vacant (except as otherwise specified in the Evaluation)</a:t>
            </a:r>
          </a:p>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t>The Mortgaged Premises are occupied by the Borrower as the Borrower's Primary Residence</a:t>
            </a:r>
          </a:p>
        </p:txBody>
      </p:sp>
      <p:sp>
        <p:nvSpPr>
          <p:cNvPr id="4" name="Slide Number Placeholder 3"/>
          <p:cNvSpPr>
            <a:spLocks noGrp="1"/>
          </p:cNvSpPr>
          <p:nvPr>
            <p:ph type="sldNum" sz="quarter" idx="10"/>
          </p:nvPr>
        </p:nvSpPr>
        <p:spPr/>
        <p:txBody>
          <a:bodyPr/>
          <a:lstStyle/>
          <a:p>
            <a:fld id="{CE6D1BA3-6C0D-4EE0-9ED5-F5DF355F5064}" type="slidenum">
              <a:rPr lang="en-US" smtClean="0"/>
              <a:pPr/>
              <a:t>3</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sz="1200" dirty="0" smtClean="0"/>
              <a:t>The Borrower is more than 60 days delinquent in payment of the Mortgage</a:t>
            </a:r>
          </a:p>
          <a:p>
            <a:r>
              <a:rPr lang="en-US" sz="1200" dirty="0" smtClean="0"/>
              <a:t>The Borrower's original total monthly Mortgage payment prior to a loan modification, if any, exceeds 31% of the Borrower's gross monthly income as described in Chapter C65</a:t>
            </a:r>
          </a:p>
          <a:p>
            <a:r>
              <a:rPr lang="en-US" sz="1200" dirty="0" smtClean="0"/>
              <a:t>The Servicer previously considered the Borrower for a HAMP Modification, a B65 Modification or other home retention workout options, but the Borrower was either ineligible or refused a modification as described below</a:t>
            </a:r>
          </a:p>
          <a:p>
            <a:endParaRPr lang="en-US" dirty="0"/>
          </a:p>
        </p:txBody>
      </p:sp>
      <p:sp>
        <p:nvSpPr>
          <p:cNvPr id="4" name="Slide Number Placeholder 3"/>
          <p:cNvSpPr>
            <a:spLocks noGrp="1"/>
          </p:cNvSpPr>
          <p:nvPr>
            <p:ph type="sldNum" sz="quarter" idx="10"/>
          </p:nvPr>
        </p:nvSpPr>
        <p:spPr/>
        <p:txBody>
          <a:bodyPr/>
          <a:lstStyle/>
          <a:p>
            <a:fld id="{CE6D1BA3-6C0D-4EE0-9ED5-F5DF355F5064}" type="slidenum">
              <a:rPr lang="en-US" smtClean="0"/>
              <a:pPr/>
              <a:t>4</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Every potential eligible Borrower who met the previous qualification requirements must be considered for HAFA before the Borrower's Mortgage is referred to foreclosure or a pending foreclosure sale is conducted. Servicers must consider HAMP eligible Borrowers for HAFA within 30 calendar days of any of the events listed in the following slide</a:t>
            </a:r>
          </a:p>
        </p:txBody>
      </p:sp>
      <p:sp>
        <p:nvSpPr>
          <p:cNvPr id="4" name="Slide Number Placeholder 3"/>
          <p:cNvSpPr>
            <a:spLocks noGrp="1"/>
          </p:cNvSpPr>
          <p:nvPr>
            <p:ph type="sldNum" sz="quarter" idx="10"/>
          </p:nvPr>
        </p:nvSpPr>
        <p:spPr/>
        <p:txBody>
          <a:bodyPr/>
          <a:lstStyle/>
          <a:p>
            <a:fld id="{CE6D1BA3-6C0D-4EE0-9ED5-F5DF355F5064}" type="slidenum">
              <a:rPr lang="en-US" smtClean="0"/>
              <a:pPr/>
              <a:t>5</a:t>
            </a:fld>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sz="1200" dirty="0" smtClean="0"/>
              <a:t>The Borrower is determined by the Servicer not to qualify for a HAMP Trial Period Plan</a:t>
            </a:r>
          </a:p>
          <a:p>
            <a:r>
              <a:rPr lang="en-US" sz="1200" dirty="0" smtClean="0"/>
              <a:t>The Borrower does not successfully complete a HAMP Trial Period Plan</a:t>
            </a:r>
          </a:p>
          <a:p>
            <a:r>
              <a:rPr lang="en-US" sz="1200" dirty="0" smtClean="0"/>
              <a:t>The Borrower is delinquent on his or her modified Mortgage by missing at least two consecutive payments</a:t>
            </a:r>
          </a:p>
          <a:p>
            <a:r>
              <a:rPr lang="en-US" sz="1200" dirty="0" smtClean="0"/>
              <a:t>The Borrower is offered, but refuses, a HAMP Trial Period Plan, B65 Modification or other home retention workout options and requests a short sale or deed-in-lieu of foreclosure</a:t>
            </a:r>
          </a:p>
          <a:p>
            <a:endParaRPr lang="en-US" dirty="0"/>
          </a:p>
        </p:txBody>
      </p:sp>
      <p:sp>
        <p:nvSpPr>
          <p:cNvPr id="4" name="Slide Number Placeholder 3"/>
          <p:cNvSpPr>
            <a:spLocks noGrp="1"/>
          </p:cNvSpPr>
          <p:nvPr>
            <p:ph type="sldNum" sz="quarter" idx="10"/>
          </p:nvPr>
        </p:nvSpPr>
        <p:spPr/>
        <p:txBody>
          <a:bodyPr/>
          <a:lstStyle/>
          <a:p>
            <a:fld id="{CE6D1BA3-6C0D-4EE0-9ED5-F5DF355F5064}" type="slidenum">
              <a:rPr lang="en-US" smtClean="0"/>
              <a:pPr/>
              <a:t>6</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sz="1200" dirty="0" smtClean="0"/>
              <a:t>The date and outcome of the HAFA consideration must be documented in the Mortgage file.</a:t>
            </a:r>
          </a:p>
          <a:p>
            <a:r>
              <a:rPr lang="en-US" sz="1200" dirty="0" smtClean="0"/>
              <a:t>Borrowers may be accepted into HAFA if an SSA or DIL Agreement, as described in this chapter, is fully executed by the Borrower and received by the Servicer on or before December 31, 2012</a:t>
            </a:r>
            <a:endParaRPr lang="en-US" dirty="0"/>
          </a:p>
        </p:txBody>
      </p:sp>
      <p:sp>
        <p:nvSpPr>
          <p:cNvPr id="4" name="Slide Number Placeholder 3"/>
          <p:cNvSpPr>
            <a:spLocks noGrp="1"/>
          </p:cNvSpPr>
          <p:nvPr>
            <p:ph type="sldNum" sz="quarter" idx="10"/>
          </p:nvPr>
        </p:nvSpPr>
        <p:spPr/>
        <p:txBody>
          <a:bodyPr/>
          <a:lstStyle/>
          <a:p>
            <a:fld id="{CE6D1BA3-6C0D-4EE0-9ED5-F5DF355F5064}" type="slidenum">
              <a:rPr lang="en-US" smtClean="0"/>
              <a:pPr/>
              <a:t>7</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sz="1200" dirty="0" smtClean="0"/>
              <a:t>A Borrower may not participate in a HAMP Trial Period Plan, HAMP Modification or B65 Short Payoff and agree to an SSA simultaneously</a:t>
            </a:r>
          </a:p>
          <a:p>
            <a:r>
              <a:rPr lang="en-US" sz="1200" dirty="0" smtClean="0"/>
              <a:t>The Servicer may not offer an SSA to a Borrower if the Borrower is currently in an active HAMP Trial Period Plan, is performing on a HAMP Modification or is in the process of being reviewed for a B65 Short Payoff</a:t>
            </a:r>
          </a:p>
          <a:p>
            <a:endParaRPr lang="en-US" dirty="0"/>
          </a:p>
        </p:txBody>
      </p:sp>
      <p:sp>
        <p:nvSpPr>
          <p:cNvPr id="4" name="Slide Number Placeholder 3"/>
          <p:cNvSpPr>
            <a:spLocks noGrp="1"/>
          </p:cNvSpPr>
          <p:nvPr>
            <p:ph type="sldNum" sz="quarter" idx="10"/>
          </p:nvPr>
        </p:nvSpPr>
        <p:spPr/>
        <p:txBody>
          <a:bodyPr/>
          <a:lstStyle/>
          <a:p>
            <a:fld id="{CE6D1BA3-6C0D-4EE0-9ED5-F5DF355F5064}" type="slidenum">
              <a:rPr lang="en-US" smtClean="0"/>
              <a:pPr/>
              <a:t>8</a:t>
            </a:fld>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Borrowers in active Chapter 7 or Chapter 13 bankruptcy cases must be considered for HAFA if the Borrower, Borrower's counsel or bankruptcy trustee submits a request to the Servicer.</a:t>
            </a:r>
          </a:p>
          <a:p>
            <a:r>
              <a:rPr lang="en-US" dirty="0" smtClean="0"/>
              <a:t>With the Borrower's permission, a bankruptcy trustee may contact the Servicer to request a short sale or DIL under HAFA. Servicers are not required to solicit these Borrowers proactively for HAFA. </a:t>
            </a:r>
          </a:p>
        </p:txBody>
      </p:sp>
      <p:sp>
        <p:nvSpPr>
          <p:cNvPr id="4" name="Slide Number Placeholder 3"/>
          <p:cNvSpPr>
            <a:spLocks noGrp="1"/>
          </p:cNvSpPr>
          <p:nvPr>
            <p:ph type="sldNum" sz="quarter" idx="10"/>
          </p:nvPr>
        </p:nvSpPr>
        <p:spPr/>
        <p:txBody>
          <a:bodyPr/>
          <a:lstStyle/>
          <a:p>
            <a:fld id="{CE6D1BA3-6C0D-4EE0-9ED5-F5DF355F5064}" type="slidenum">
              <a:rPr lang="en-US" smtClean="0"/>
              <a:pPr/>
              <a:t>9</a:t>
            </a:fld>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sz="1200" dirty="0" smtClean="0"/>
              <a:t>If the Borrower requests to be considered for HAFA and is found to be ineligible, the Servicer must continue evaluating the Borrower for a B65 Short Payoff or a B65 deed-in-lieu of foreclosure, unless ineligibility was due to title reasons under the evaluation, in accordance with the workout hierarchy and other evaluation notice requirements set forth in the HAFA Deed-in-Lieu requirements.</a:t>
            </a:r>
          </a:p>
          <a:p>
            <a:r>
              <a:rPr lang="en-US" sz="1200" dirty="0" smtClean="0"/>
              <a:t>The Servicer must continue with delinquency collection efforts, or initiate or continue foreclosure, as applicable.</a:t>
            </a:r>
          </a:p>
          <a:p>
            <a:endParaRPr lang="en-US" dirty="0"/>
          </a:p>
        </p:txBody>
      </p:sp>
      <p:sp>
        <p:nvSpPr>
          <p:cNvPr id="4" name="Slide Number Placeholder 3"/>
          <p:cNvSpPr>
            <a:spLocks noGrp="1"/>
          </p:cNvSpPr>
          <p:nvPr>
            <p:ph type="sldNum" sz="quarter" idx="10"/>
          </p:nvPr>
        </p:nvSpPr>
        <p:spPr/>
        <p:txBody>
          <a:bodyPr/>
          <a:lstStyle/>
          <a:p>
            <a:fld id="{CE6D1BA3-6C0D-4EE0-9ED5-F5DF355F5064}" type="slidenum">
              <a:rPr lang="en-US" smtClean="0"/>
              <a:pPr/>
              <a:t>11</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968F8FAE-5169-4E8D-9E84-AC93DFC90238}" type="datetimeFigureOut">
              <a:rPr lang="en-US" smtClean="0"/>
              <a:pPr/>
              <a:t>12/5/2011</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068F6127-26B7-4C4D-B337-2E1B9133EA75}"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68F8FAE-5169-4E8D-9E84-AC93DFC90238}" type="datetimeFigureOut">
              <a:rPr lang="en-US" smtClean="0"/>
              <a:pPr/>
              <a:t>12/5/2011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68F6127-26B7-4C4D-B337-2E1B9133EA75}"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68F8FAE-5169-4E8D-9E84-AC93DFC90238}" type="datetimeFigureOut">
              <a:rPr lang="en-US" smtClean="0"/>
              <a:pPr/>
              <a:t>12/5/2011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68F6127-26B7-4C4D-B337-2E1B9133EA75}"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68F8FAE-5169-4E8D-9E84-AC93DFC90238}" type="datetimeFigureOut">
              <a:rPr lang="en-US" smtClean="0"/>
              <a:pPr/>
              <a:t>12/5/2011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68F6127-26B7-4C4D-B337-2E1B9133EA75}"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968F8FAE-5169-4E8D-9E84-AC93DFC90238}" type="datetimeFigureOut">
              <a:rPr lang="en-US" smtClean="0"/>
              <a:pPr/>
              <a:t>12/5/2011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68F6127-26B7-4C4D-B337-2E1B9133EA75}"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68F8FAE-5169-4E8D-9E84-AC93DFC90238}" type="datetimeFigureOut">
              <a:rPr lang="en-US" smtClean="0"/>
              <a:pPr/>
              <a:t>12/5/2011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68F6127-26B7-4C4D-B337-2E1B9133EA75}"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968F8FAE-5169-4E8D-9E84-AC93DFC90238}" type="datetimeFigureOut">
              <a:rPr lang="en-US" smtClean="0"/>
              <a:pPr/>
              <a:t>12/5/2011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68F6127-26B7-4C4D-B337-2E1B9133EA75}"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968F8FAE-5169-4E8D-9E84-AC93DFC90238}" type="datetimeFigureOut">
              <a:rPr lang="en-US" smtClean="0"/>
              <a:pPr/>
              <a:t>12/5/2011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68F6127-26B7-4C4D-B337-2E1B9133EA75}"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68F8FAE-5169-4E8D-9E84-AC93DFC90238}" type="datetimeFigureOut">
              <a:rPr lang="en-US" smtClean="0"/>
              <a:pPr/>
              <a:t>12/5/2011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68F6127-26B7-4C4D-B337-2E1B9133EA75}"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68F8FAE-5169-4E8D-9E84-AC93DFC90238}" type="datetimeFigureOut">
              <a:rPr lang="en-US" smtClean="0"/>
              <a:pPr/>
              <a:t>12/5/2011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68F6127-26B7-4C4D-B337-2E1B9133EA75}"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968F8FAE-5169-4E8D-9E84-AC93DFC90238}" type="datetimeFigureOut">
              <a:rPr lang="en-US" smtClean="0"/>
              <a:pPr/>
              <a:t>12/5/2011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077200" y="6356350"/>
            <a:ext cx="609600" cy="365125"/>
          </a:xfrm>
        </p:spPr>
        <p:txBody>
          <a:bodyPr/>
          <a:lstStyle/>
          <a:p>
            <a:fld id="{068F6127-26B7-4C4D-B337-2E1B9133EA75}" type="slidenum">
              <a:rPr lang="en-US" smtClean="0"/>
              <a:pPr/>
              <a:t>‹#›</a:t>
            </a:fld>
            <a:endParaRPr lang="en-US"/>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968F8FAE-5169-4E8D-9E84-AC93DFC90238}" type="datetimeFigureOut">
              <a:rPr lang="en-US" smtClean="0"/>
              <a:pPr/>
              <a:t>12/5/2011</a:t>
            </a:fld>
            <a:endParaRPr lang="en-US"/>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US"/>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068F6127-26B7-4C4D-B337-2E1B9133EA75}" type="slidenum">
              <a:rPr lang="en-US" smtClean="0"/>
              <a:pPr/>
              <a:t>‹#›</a:t>
            </a:fld>
            <a:endParaRPr lang="en-US"/>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HAFA Consideration</a:t>
            </a:r>
            <a:endParaRPr lang="en-US" dirty="0"/>
          </a:p>
        </p:txBody>
      </p:sp>
      <p:sp>
        <p:nvSpPr>
          <p:cNvPr id="3" name="Subtitle 2"/>
          <p:cNvSpPr>
            <a:spLocks noGrp="1"/>
          </p:cNvSpPr>
          <p:nvPr>
            <p:ph type="subTitle" idx="1"/>
          </p:nvPr>
        </p:nvSpPr>
        <p:spPr/>
        <p:txBody>
          <a:bodyPr/>
          <a:lstStyle/>
          <a:p>
            <a:endParaRPr lang="en-US"/>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HAFA Ineligible</a:t>
            </a:r>
            <a:endParaRPr lang="en-US" dirty="0"/>
          </a:p>
        </p:txBody>
      </p:sp>
      <p:sp>
        <p:nvSpPr>
          <p:cNvPr id="3" name="Content Placeholder 2"/>
          <p:cNvSpPr>
            <a:spLocks noGrp="1"/>
          </p:cNvSpPr>
          <p:nvPr>
            <p:ph idx="1"/>
          </p:nvPr>
        </p:nvSpPr>
        <p:spPr/>
        <p:txBody>
          <a:bodyPr>
            <a:normAutofit/>
          </a:bodyPr>
          <a:lstStyle/>
          <a:p>
            <a:r>
              <a:rPr lang="en-US" sz="3000" dirty="0" smtClean="0"/>
              <a:t>Mortgages ineligible for HAFA include the following:</a:t>
            </a:r>
          </a:p>
          <a:p>
            <a:pPr lvl="1"/>
            <a:r>
              <a:rPr lang="en-US" sz="2400" dirty="0" smtClean="0"/>
              <a:t>Mortgages secured by Investment Properties or second homes</a:t>
            </a:r>
          </a:p>
          <a:p>
            <a:pPr lvl="1"/>
            <a:r>
              <a:rPr lang="en-US" sz="2400" dirty="0" smtClean="0"/>
              <a:t>Cooperative Share Mortgages</a:t>
            </a:r>
          </a:p>
          <a:p>
            <a:pPr lvl="1"/>
            <a:r>
              <a:rPr lang="en-US" sz="2400" dirty="0" smtClean="0"/>
              <a:t>Leasehold Mortgages</a:t>
            </a:r>
          </a:p>
          <a:p>
            <a:pPr lvl="1"/>
            <a:r>
              <a:rPr lang="en-US" sz="2400" dirty="0" smtClean="0"/>
              <a:t>Mortgages sold to Freddie Mac on a participation basis</a:t>
            </a:r>
          </a:p>
          <a:p>
            <a:pPr lvl="1"/>
            <a:r>
              <a:rPr lang="en-US" sz="2400" dirty="0" smtClean="0"/>
              <a:t>Mortgages sold to Freddie Mac with recourse or indemnification</a:t>
            </a:r>
          </a:p>
          <a:p>
            <a:pPr lvl="1"/>
            <a:r>
              <a:rPr lang="en-US" sz="2400" dirty="0" smtClean="0"/>
              <a:t>FHA, VA and RHS Mortgages</a:t>
            </a:r>
          </a:p>
          <a:p>
            <a:pPr lvl="1"/>
            <a:endParaRPr lang="en-US" sz="2600" dirty="0" smtClean="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33400"/>
            <a:ext cx="8229600" cy="1143000"/>
          </a:xfrm>
        </p:spPr>
        <p:txBody>
          <a:bodyPr/>
          <a:lstStyle/>
          <a:p>
            <a:r>
              <a:rPr lang="en-US" dirty="0" smtClean="0"/>
              <a:t>Ineligible Borrower</a:t>
            </a:r>
            <a:endParaRPr lang="en-US" dirty="0"/>
          </a:p>
        </p:txBody>
      </p:sp>
      <p:sp>
        <p:nvSpPr>
          <p:cNvPr id="3" name="Content Placeholder 2"/>
          <p:cNvSpPr>
            <a:spLocks noGrp="1"/>
          </p:cNvSpPr>
          <p:nvPr>
            <p:ph idx="1"/>
          </p:nvPr>
        </p:nvSpPr>
        <p:spPr>
          <a:xfrm>
            <a:off x="381000" y="1676400"/>
            <a:ext cx="8229600" cy="5029200"/>
          </a:xfrm>
        </p:spPr>
        <p:txBody>
          <a:bodyPr>
            <a:noAutofit/>
          </a:bodyPr>
          <a:lstStyle/>
          <a:p>
            <a:r>
              <a:rPr lang="en-US" sz="3000" dirty="0" smtClean="0"/>
              <a:t>If the Borrower requests to be considered for HAFA and is found to be ineligible</a:t>
            </a:r>
          </a:p>
          <a:p>
            <a:r>
              <a:rPr lang="en-US" sz="3000" dirty="0" smtClean="0"/>
              <a:t>Must </a:t>
            </a:r>
            <a:r>
              <a:rPr lang="en-US" sz="3000" dirty="0"/>
              <a:t>continue with delinquency collection </a:t>
            </a:r>
            <a:r>
              <a:rPr lang="en-US" sz="3000" dirty="0" smtClean="0"/>
              <a:t>efforts, </a:t>
            </a:r>
            <a:r>
              <a:rPr lang="en-US" sz="3000" dirty="0"/>
              <a:t>or initiate or continue </a:t>
            </a:r>
            <a:r>
              <a:rPr lang="en-US" sz="3000" dirty="0" smtClean="0"/>
              <a:t>foreclosure</a:t>
            </a:r>
            <a:endParaRPr lang="en-US" sz="3000"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Ineligible Borrower</a:t>
            </a:r>
            <a:endParaRPr lang="en-US" dirty="0"/>
          </a:p>
        </p:txBody>
      </p:sp>
      <p:sp>
        <p:nvSpPr>
          <p:cNvPr id="3" name="Content Placeholder 2"/>
          <p:cNvSpPr>
            <a:spLocks noGrp="1"/>
          </p:cNvSpPr>
          <p:nvPr>
            <p:ph idx="1"/>
          </p:nvPr>
        </p:nvSpPr>
        <p:spPr/>
        <p:txBody>
          <a:bodyPr>
            <a:normAutofit/>
          </a:bodyPr>
          <a:lstStyle/>
          <a:p>
            <a:r>
              <a:rPr lang="en-US" sz="3200" dirty="0" smtClean="0"/>
              <a:t>When the Servicer has determined the Borrower is ineligible for a HAFA Short Sale.</a:t>
            </a:r>
            <a:endParaRPr lang="en-US" sz="3200"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Consideration Process</a:t>
            </a:r>
            <a:endParaRPr lang="en-US" dirty="0"/>
          </a:p>
        </p:txBody>
      </p:sp>
      <p:sp>
        <p:nvSpPr>
          <p:cNvPr id="3" name="Content Placeholder 2"/>
          <p:cNvSpPr>
            <a:spLocks noGrp="1"/>
          </p:cNvSpPr>
          <p:nvPr>
            <p:ph idx="1"/>
          </p:nvPr>
        </p:nvSpPr>
        <p:spPr/>
        <p:txBody>
          <a:bodyPr>
            <a:normAutofit/>
          </a:bodyPr>
          <a:lstStyle/>
          <a:p>
            <a:r>
              <a:rPr lang="en-US" sz="3200" dirty="0" smtClean="0"/>
              <a:t>HAMP Modification Consideration</a:t>
            </a:r>
          </a:p>
          <a:p>
            <a:r>
              <a:rPr lang="en-US" sz="3200" dirty="0" smtClean="0"/>
              <a:t>Mortgage Eligibility</a:t>
            </a:r>
          </a:p>
          <a:p>
            <a:pPr lvl="1"/>
            <a:r>
              <a:rPr lang="en-US" sz="2600" dirty="0" smtClean="0"/>
              <a:t>Explained on the following slides</a:t>
            </a:r>
          </a:p>
          <a:p>
            <a:pPr>
              <a:buNone/>
            </a:pPr>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33400"/>
            <a:ext cx="8229600" cy="1143000"/>
          </a:xfrm>
        </p:spPr>
        <p:txBody>
          <a:bodyPr/>
          <a:lstStyle/>
          <a:p>
            <a:r>
              <a:rPr lang="en-US" dirty="0" smtClean="0"/>
              <a:t>Conditions</a:t>
            </a:r>
            <a:endParaRPr lang="en-US" dirty="0"/>
          </a:p>
        </p:txBody>
      </p:sp>
      <p:sp>
        <p:nvSpPr>
          <p:cNvPr id="3" name="Content Placeholder 2"/>
          <p:cNvSpPr>
            <a:spLocks noGrp="1"/>
          </p:cNvSpPr>
          <p:nvPr>
            <p:ph idx="1"/>
          </p:nvPr>
        </p:nvSpPr>
        <p:spPr>
          <a:xfrm>
            <a:off x="381000" y="1752600"/>
            <a:ext cx="8458200" cy="5029200"/>
          </a:xfrm>
        </p:spPr>
        <p:txBody>
          <a:bodyPr>
            <a:normAutofit/>
          </a:bodyPr>
          <a:lstStyle/>
          <a:p>
            <a:r>
              <a:rPr lang="en-US" sz="3600" dirty="0" smtClean="0"/>
              <a:t>The Mortgage </a:t>
            </a:r>
          </a:p>
          <a:p>
            <a:pPr lvl="1"/>
            <a:r>
              <a:rPr lang="en-US" sz="3400" dirty="0" smtClean="0"/>
              <a:t>First Lien owned, securitized or guaranteed by Freddie Mac</a:t>
            </a:r>
          </a:p>
          <a:p>
            <a:r>
              <a:rPr lang="en-US" sz="3600" dirty="0" smtClean="0"/>
              <a:t>The Mortgaged Premises</a:t>
            </a:r>
          </a:p>
          <a:p>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Conditions (cont)</a:t>
            </a:r>
            <a:endParaRPr lang="en-US" dirty="0"/>
          </a:p>
        </p:txBody>
      </p:sp>
      <p:sp>
        <p:nvSpPr>
          <p:cNvPr id="3" name="Content Placeholder 2"/>
          <p:cNvSpPr>
            <a:spLocks noGrp="1"/>
          </p:cNvSpPr>
          <p:nvPr>
            <p:ph idx="1"/>
          </p:nvPr>
        </p:nvSpPr>
        <p:spPr/>
        <p:txBody>
          <a:bodyPr>
            <a:normAutofit/>
          </a:bodyPr>
          <a:lstStyle/>
          <a:p>
            <a:r>
              <a:rPr lang="en-US" sz="3200" dirty="0" smtClean="0"/>
              <a:t>What the Borrower must adhere to.</a:t>
            </a:r>
          </a:p>
          <a:p>
            <a:pPr lvl="1"/>
            <a:r>
              <a:rPr lang="en-US" sz="2600" dirty="0" smtClean="0"/>
              <a:t>More than 60 days </a:t>
            </a:r>
            <a:r>
              <a:rPr lang="en-US" sz="2600" dirty="0" err="1" smtClean="0"/>
              <a:t>deliquent</a:t>
            </a:r>
            <a:endParaRPr lang="en-US" sz="2600" dirty="0" smtClean="0"/>
          </a:p>
          <a:p>
            <a:pPr lvl="1"/>
            <a:r>
              <a:rPr lang="en-US" sz="2600" dirty="0" smtClean="0"/>
              <a:t>Total monthly mortgage</a:t>
            </a:r>
          </a:p>
          <a:p>
            <a:pPr lvl="1"/>
            <a:r>
              <a:rPr lang="en-US" sz="2600" dirty="0" smtClean="0"/>
              <a:t>Servicer consideration (HAMP Modification)</a:t>
            </a:r>
            <a:endParaRPr lang="en-US" dirty="0" smtClean="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Consideration Process (cont)</a:t>
            </a:r>
            <a:endParaRPr lang="en-US" dirty="0"/>
          </a:p>
        </p:txBody>
      </p:sp>
      <p:sp>
        <p:nvSpPr>
          <p:cNvPr id="3" name="Content Placeholder 2"/>
          <p:cNvSpPr>
            <a:spLocks noGrp="1"/>
          </p:cNvSpPr>
          <p:nvPr>
            <p:ph idx="1"/>
          </p:nvPr>
        </p:nvSpPr>
        <p:spPr/>
        <p:txBody>
          <a:bodyPr/>
          <a:lstStyle/>
          <a:p>
            <a:r>
              <a:rPr lang="en-US" sz="3200" dirty="0" smtClean="0"/>
              <a:t>Potential Eligible Borrowers</a:t>
            </a:r>
          </a:p>
          <a:p>
            <a:pPr lvl="1"/>
            <a:r>
              <a:rPr lang="en-US" sz="2800" dirty="0" smtClean="0"/>
              <a:t>HAFA consideration under the events on the following slides</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33400"/>
            <a:ext cx="8229600" cy="1143000"/>
          </a:xfrm>
        </p:spPr>
        <p:txBody>
          <a:bodyPr/>
          <a:lstStyle/>
          <a:p>
            <a:r>
              <a:rPr lang="en-US" dirty="0" smtClean="0"/>
              <a:t>Conditions</a:t>
            </a:r>
            <a:endParaRPr lang="en-US" dirty="0"/>
          </a:p>
        </p:txBody>
      </p:sp>
      <p:sp>
        <p:nvSpPr>
          <p:cNvPr id="3" name="Content Placeholder 2"/>
          <p:cNvSpPr>
            <a:spLocks noGrp="1"/>
          </p:cNvSpPr>
          <p:nvPr>
            <p:ph idx="1"/>
          </p:nvPr>
        </p:nvSpPr>
        <p:spPr>
          <a:xfrm>
            <a:off x="457200" y="1600200"/>
            <a:ext cx="8229600" cy="4876800"/>
          </a:xfrm>
        </p:spPr>
        <p:txBody>
          <a:bodyPr>
            <a:normAutofit/>
          </a:bodyPr>
          <a:lstStyle/>
          <a:p>
            <a:r>
              <a:rPr lang="en-US" sz="3200" dirty="0" smtClean="0"/>
              <a:t>The Borrower</a:t>
            </a:r>
          </a:p>
          <a:p>
            <a:pPr lvl="1"/>
            <a:r>
              <a:rPr lang="en-US" sz="3000" dirty="0" smtClean="0"/>
              <a:t>Doesn’t qualify for HAMP Trial Period Plan</a:t>
            </a:r>
          </a:p>
          <a:p>
            <a:pPr lvl="1"/>
            <a:r>
              <a:rPr lang="en-US" sz="3000" dirty="0" smtClean="0"/>
              <a:t>Doesn’t successfully complete HAMP</a:t>
            </a:r>
          </a:p>
          <a:p>
            <a:pPr lvl="1"/>
            <a:r>
              <a:rPr lang="en-US" sz="3000" dirty="0" smtClean="0"/>
              <a:t>Is delinquent on modified mortgage</a:t>
            </a:r>
          </a:p>
          <a:p>
            <a:pPr lvl="1"/>
            <a:r>
              <a:rPr lang="en-US" sz="3000" dirty="0" smtClean="0"/>
              <a:t>Refuses HAMP</a:t>
            </a:r>
          </a:p>
          <a:p>
            <a:pPr lvl="1"/>
            <a:endParaRPr lang="en-US" sz="3000" dirty="0" smtClean="0"/>
          </a:p>
          <a:p>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Consideration Process (cont)</a:t>
            </a:r>
            <a:endParaRPr lang="en-US" dirty="0"/>
          </a:p>
        </p:txBody>
      </p:sp>
      <p:sp>
        <p:nvSpPr>
          <p:cNvPr id="3" name="Content Placeholder 2"/>
          <p:cNvSpPr>
            <a:spLocks noGrp="1"/>
          </p:cNvSpPr>
          <p:nvPr>
            <p:ph idx="1"/>
          </p:nvPr>
        </p:nvSpPr>
        <p:spPr/>
        <p:txBody>
          <a:bodyPr>
            <a:normAutofit/>
          </a:bodyPr>
          <a:lstStyle/>
          <a:p>
            <a:r>
              <a:rPr lang="en-US" sz="3200" dirty="0" smtClean="0"/>
              <a:t>The date and outcome of the HAFA consideration</a:t>
            </a:r>
          </a:p>
          <a:p>
            <a:pPr lvl="1"/>
            <a:r>
              <a:rPr lang="en-US" sz="2800" dirty="0" smtClean="0"/>
              <a:t>Must be documented</a:t>
            </a:r>
          </a:p>
          <a:p>
            <a:r>
              <a:rPr lang="en-US" sz="3200" dirty="0" smtClean="0"/>
              <a:t>Borrowers may be accepted into HAFA </a:t>
            </a:r>
          </a:p>
          <a:p>
            <a:pPr lvl="1"/>
            <a:r>
              <a:rPr lang="en-US" sz="2800" dirty="0" smtClean="0"/>
              <a:t>If SSA or DIL Agreement is fully executed</a:t>
            </a:r>
          </a:p>
          <a:p>
            <a:endParaRPr lang="en-US" sz="3200"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Consideration Process (cont)</a:t>
            </a:r>
            <a:endParaRPr lang="en-US" dirty="0"/>
          </a:p>
        </p:txBody>
      </p:sp>
      <p:sp>
        <p:nvSpPr>
          <p:cNvPr id="3" name="Content Placeholder 2"/>
          <p:cNvSpPr>
            <a:spLocks noGrp="1"/>
          </p:cNvSpPr>
          <p:nvPr>
            <p:ph idx="1"/>
          </p:nvPr>
        </p:nvSpPr>
        <p:spPr/>
        <p:txBody>
          <a:bodyPr>
            <a:normAutofit/>
          </a:bodyPr>
          <a:lstStyle/>
          <a:p>
            <a:r>
              <a:rPr lang="en-US" sz="3200" dirty="0" smtClean="0"/>
              <a:t>A Borrower’s participation</a:t>
            </a:r>
          </a:p>
          <a:p>
            <a:r>
              <a:rPr lang="en-US" sz="3200" dirty="0" smtClean="0"/>
              <a:t>When a servicer may not offer an SSA to a Borrower</a:t>
            </a:r>
            <a:endParaRPr lang="en-US" sz="3200"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Consideration Process (cont)</a:t>
            </a:r>
            <a:endParaRPr lang="en-US" dirty="0"/>
          </a:p>
        </p:txBody>
      </p:sp>
      <p:sp>
        <p:nvSpPr>
          <p:cNvPr id="3" name="Content Placeholder 2"/>
          <p:cNvSpPr>
            <a:spLocks noGrp="1"/>
          </p:cNvSpPr>
          <p:nvPr>
            <p:ph idx="1"/>
          </p:nvPr>
        </p:nvSpPr>
        <p:spPr/>
        <p:txBody>
          <a:bodyPr>
            <a:normAutofit/>
          </a:bodyPr>
          <a:lstStyle/>
          <a:p>
            <a:r>
              <a:rPr lang="en-US" sz="3200" dirty="0" smtClean="0"/>
              <a:t>Borrowers in active Chapter 7 or Chapter 13 bankruptcy cases.</a:t>
            </a:r>
          </a:p>
          <a:p>
            <a:r>
              <a:rPr lang="en-US" sz="3200" dirty="0" smtClean="0"/>
              <a:t>Servicer requesting a short sale or DIL under HAFA. </a:t>
            </a:r>
            <a:endParaRPr lang="en-US" sz="3200" dirty="0"/>
          </a:p>
        </p:txBody>
      </p:sp>
    </p:spTree>
  </p:cSld>
  <p:clrMapOvr>
    <a:masterClrMapping/>
  </p:clrMapOvr>
  <p:timing>
    <p:tnLst>
      <p:par>
        <p:cTn id="1" dur="indefinite" restart="never" nodeType="tmRoot"/>
      </p:par>
    </p:tnLst>
  </p:timing>
</p:sld>
</file>

<file path=ppt/tags/tag1.xml><?xml version="1.0" encoding="utf-8"?>
<p:tagLst xmlns:a="http://schemas.openxmlformats.org/drawingml/2006/main" xmlns:r="http://schemas.openxmlformats.org/officeDocument/2006/relationships" xmlns:p="http://schemas.openxmlformats.org/presentationml/2006/main">
  <p:tag name="MMPROD_NEXTUNIQUEID" val="10009"/>
  <p:tag name="MMPROD_UIDATA" val="&lt;database version=&quot;7.0&quot;&gt;&lt;object type=&quot;1&quot; unique_id=&quot;10001&quot;&gt;&lt;object type=&quot;8&quot; unique_id=&quot;10002&quot;&gt;&lt;/object&gt;&lt;object type=&quot;2&quot; unique_id=&quot;10003&quot;&gt;&lt;object type=&quot;3&quot; unique_id=&quot;10004&quot;&gt;&lt;property id=&quot;20148&quot; value=&quot;5&quot;/&gt;&lt;property id=&quot;20300&quot; value=&quot;Slide 1 - &amp;quot;HAFA Consideration&amp;quot;&quot;/&gt;&lt;property id=&quot;20307&quot; value=&quot;256&quot;/&gt;&lt;/object&gt;&lt;object type=&quot;3&quot; unique_id=&quot;10005&quot;&gt;&lt;property id=&quot;20148&quot; value=&quot;5&quot;/&gt;&lt;property id=&quot;20300&quot; value=&quot;Slide 2 - &amp;quot;Consideration Process&amp;quot;&quot;/&gt;&lt;property id=&quot;20307&quot; value=&quot;257&quot;/&gt;&lt;/object&gt;&lt;object type=&quot;3&quot; unique_id=&quot;10062&quot;&gt;&lt;property id=&quot;20148&quot; value=&quot;5&quot;/&gt;&lt;property id=&quot;20300&quot; value=&quot;Slide 3 - &amp;quot;Conditions&amp;quot;&quot;/&gt;&lt;property id=&quot;20307&quot; value=&quot;258&quot;/&gt;&lt;/object&gt;&lt;object type=&quot;3&quot; unique_id=&quot;10063&quot;&gt;&lt;property id=&quot;20148&quot; value=&quot;5&quot;/&gt;&lt;property id=&quot;20300&quot; value=&quot;Slide 5 - &amp;quot;Consideration Process (cont)&amp;quot;&quot;/&gt;&lt;property id=&quot;20307&quot; value=&quot;259&quot;/&gt;&lt;/object&gt;&lt;object type=&quot;3&quot; unique_id=&quot;10064&quot;&gt;&lt;property id=&quot;20148&quot; value=&quot;5&quot;/&gt;&lt;property id=&quot;20300&quot; value=&quot;Slide 6 - &amp;quot;Conditions&amp;quot;&quot;/&gt;&lt;property id=&quot;20307&quot; value=&quot;261&quot;/&gt;&lt;/object&gt;&lt;object type=&quot;3&quot; unique_id=&quot;10065&quot;&gt;&lt;property id=&quot;20148&quot; value=&quot;5&quot;/&gt;&lt;property id=&quot;20300&quot; value=&quot;Slide 7 - &amp;quot;Consideration Process (cont)&amp;quot;&quot;/&gt;&lt;property id=&quot;20307&quot; value=&quot;262&quot;/&gt;&lt;/object&gt;&lt;object type=&quot;3&quot; unique_id=&quot;10066&quot;&gt;&lt;property id=&quot;20148&quot; value=&quot;5&quot;/&gt;&lt;property id=&quot;20300&quot; value=&quot;Slide 8 - &amp;quot;Consideration Process (cont)&amp;quot;&quot;/&gt;&lt;property id=&quot;20307&quot; value=&quot;263&quot;/&gt;&lt;/object&gt;&lt;object type=&quot;3&quot; unique_id=&quot;10067&quot;&gt;&lt;property id=&quot;20148&quot; value=&quot;5&quot;/&gt;&lt;property id=&quot;20300&quot; value=&quot;Slide 9 - &amp;quot;Consideration Process (cont)&amp;quot;&quot;/&gt;&lt;property id=&quot;20307&quot; value=&quot;264&quot;/&gt;&lt;/object&gt;&lt;object type=&quot;3&quot; unique_id=&quot;10068&quot;&gt;&lt;property id=&quot;20148&quot; value=&quot;5&quot;/&gt;&lt;property id=&quot;20300&quot; value=&quot;Slide 10 - &amp;quot;HAFA Ineligible&amp;quot;&quot;/&gt;&lt;property id=&quot;20307&quot; value=&quot;265&quot;/&gt;&lt;/object&gt;&lt;object type=&quot;3&quot; unique_id=&quot;10102&quot;&gt;&lt;property id=&quot;20148&quot; value=&quot;5&quot;/&gt;&lt;property id=&quot;20300&quot; value=&quot;Slide 11 - &amp;quot;Ineligible Borrower&amp;quot;&quot;/&gt;&lt;property id=&quot;20307&quot; value=&quot;266&quot;/&gt;&lt;/object&gt;&lt;object type=&quot;3&quot; unique_id=&quot;10139&quot;&gt;&lt;property id=&quot;20148&quot; value=&quot;5&quot;/&gt;&lt;property id=&quot;20300&quot; value=&quot;Slide 12 - &amp;quot;Ineligible Borrower&amp;quot;&quot;/&gt;&lt;property id=&quot;20307&quot; value=&quot;267&quot;/&gt;&lt;/object&gt;&lt;object type=&quot;3&quot; unique_id=&quot;10367&quot;&gt;&lt;property id=&quot;20148&quot; value=&quot;5&quot;/&gt;&lt;property id=&quot;20300&quot; value=&quot;Slide 4 - &amp;quot;Conditions (cont)&amp;quot;&quot;/&gt;&lt;property id=&quot;20307&quot; value=&quot;268&quot;/&gt;&lt;/object&gt;&lt;/object&gt;&lt;/object&gt;&lt;/database&gt;"/>
  <p:tag name="SECTOMILLISECCONVERTED" val="1"/>
</p:tagLst>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580</TotalTime>
  <Words>911</Words>
  <Application>Microsoft Office PowerPoint</Application>
  <PresentationFormat>On-screen Show (4:3)</PresentationFormat>
  <Paragraphs>77</Paragraphs>
  <Slides>12</Slides>
  <Notes>10</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Flow</vt:lpstr>
      <vt:lpstr>HAFA Consideration</vt:lpstr>
      <vt:lpstr>Consideration Process</vt:lpstr>
      <vt:lpstr>Conditions</vt:lpstr>
      <vt:lpstr>Conditions (cont)</vt:lpstr>
      <vt:lpstr>Consideration Process (cont)</vt:lpstr>
      <vt:lpstr>Conditions</vt:lpstr>
      <vt:lpstr>Consideration Process (cont)</vt:lpstr>
      <vt:lpstr>Consideration Process (cont)</vt:lpstr>
      <vt:lpstr>Consideration Process (cont)</vt:lpstr>
      <vt:lpstr>HAFA Ineligible</vt:lpstr>
      <vt:lpstr>Ineligible Borrower</vt:lpstr>
      <vt:lpstr>Ineligible Borrower</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HAFA Consideration</dc:title>
  <dc:creator>Justin</dc:creator>
  <cp:lastModifiedBy>Justin</cp:lastModifiedBy>
  <cp:revision>11</cp:revision>
  <dcterms:created xsi:type="dcterms:W3CDTF">2011-09-05T03:18:51Z</dcterms:created>
  <dcterms:modified xsi:type="dcterms:W3CDTF">2011-12-05T18:23:24Z</dcterms:modified>
</cp:coreProperties>
</file>

<file path=docProps/thumbnail.jpeg>
</file>